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4" r:id="rId4"/>
    <p:sldId id="276" r:id="rId5"/>
    <p:sldId id="262" r:id="rId6"/>
    <p:sldId id="278" r:id="rId7"/>
    <p:sldId id="258" r:id="rId8"/>
    <p:sldId id="292" r:id="rId9"/>
    <p:sldId id="291" r:id="rId10"/>
    <p:sldId id="293" r:id="rId11"/>
    <p:sldId id="269" r:id="rId12"/>
    <p:sldId id="284" r:id="rId13"/>
    <p:sldId id="285" r:id="rId14"/>
    <p:sldId id="271" r:id="rId15"/>
    <p:sldId id="282" r:id="rId16"/>
    <p:sldId id="280" r:id="rId17"/>
    <p:sldId id="283" r:id="rId18"/>
    <p:sldId id="290" r:id="rId19"/>
    <p:sldId id="287" r:id="rId20"/>
    <p:sldId id="288" r:id="rId21"/>
    <p:sldId id="294" r:id="rId22"/>
    <p:sldId id="268" r:id="rId23"/>
    <p:sldId id="279" r:id="rId24"/>
    <p:sldId id="275" r:id="rId25"/>
    <p:sldId id="277"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521" autoAdjust="0"/>
  </p:normalViewPr>
  <p:slideViewPr>
    <p:cSldViewPr snapToGrid="0">
      <p:cViewPr>
        <p:scale>
          <a:sx n="112" d="100"/>
          <a:sy n="112" d="100"/>
        </p:scale>
        <p:origin x="552" y="-1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75C2C-A71A-4B37-94C8-1122F7A52536}"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4EE81-A229-4736-AC65-3C7892A8925F}" type="slidenum">
              <a:rPr lang="en-GB" smtClean="0"/>
              <a:t>‹#›</a:t>
            </a:fld>
            <a:endParaRPr lang="en-GB"/>
          </a:p>
        </p:txBody>
      </p:sp>
    </p:spTree>
    <p:extLst>
      <p:ext uri="{BB962C8B-B14F-4D97-AF65-F5344CB8AC3E}">
        <p14:creationId xmlns:p14="http://schemas.microsoft.com/office/powerpoint/2010/main" val="3480928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heatmap, the main part to look at is the 'house type' and the other features. There isn't much of a correlation between these values as it is close to 0 indicating no correlation. However, we can see that as the 'area in sq. ft’ increases, the price increases. This is shown by the Pearson's r value of 0.76. This indicates a strong positive correlation.</a:t>
            </a:r>
          </a:p>
        </p:txBody>
      </p:sp>
      <p:sp>
        <p:nvSpPr>
          <p:cNvPr id="4" name="Slide Number Placeholder 3"/>
          <p:cNvSpPr>
            <a:spLocks noGrp="1"/>
          </p:cNvSpPr>
          <p:nvPr>
            <p:ph type="sldNum" sz="quarter" idx="5"/>
          </p:nvPr>
        </p:nvSpPr>
        <p:spPr/>
        <p:txBody>
          <a:bodyPr/>
          <a:lstStyle/>
          <a:p>
            <a:fld id="{AC64EE81-A229-4736-AC65-3C7892A8925F}" type="slidenum">
              <a:rPr lang="en-GB" smtClean="0"/>
              <a:t>3</a:t>
            </a:fld>
            <a:endParaRPr lang="en-GB"/>
          </a:p>
        </p:txBody>
      </p:sp>
    </p:spTree>
    <p:extLst>
      <p:ext uri="{BB962C8B-B14F-4D97-AF65-F5344CB8AC3E}">
        <p14:creationId xmlns:p14="http://schemas.microsoft.com/office/powerpoint/2010/main" val="3716238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OF DATA FOR TOP 5 AVERAGE HOUSE PRICES IN LONDON BOROUGHS</a:t>
            </a:r>
          </a:p>
          <a:p>
            <a:endParaRPr lang="en-GB" dirty="0"/>
          </a:p>
          <a:p>
            <a:r>
              <a:rPr lang="en-GB" dirty="0"/>
              <a:t>With the use of Places API Playground we looked locating the number of fast food places and bars</a:t>
            </a:r>
          </a:p>
          <a:p>
            <a:r>
              <a:rPr lang="en-GB" dirty="0"/>
              <a:t>Focus was given to the top 5 boroughs by average house prices: (</a:t>
            </a:r>
            <a:r>
              <a:rPr lang="en-GB" dirty="0" err="1"/>
              <a:t>i</a:t>
            </a:r>
            <a:r>
              <a:rPr lang="en-GB" dirty="0"/>
              <a:t>) Kensington &amp; Chelsea (ii) Westminster (iii) Camden (iv) Hammersmith &amp; Fulham (v) Richmond upon Thames</a:t>
            </a:r>
          </a:p>
          <a:p>
            <a:r>
              <a:rPr lang="en-GB" dirty="0"/>
              <a:t>On analysis of the data it can be seen that Westminster is an outlier and skewing the data for both number of fast food placed and number of bars.</a:t>
            </a:r>
          </a:p>
          <a:p>
            <a:r>
              <a:rPr lang="en-GB" dirty="0" err="1"/>
              <a:t>Hammesmith</a:t>
            </a:r>
            <a:r>
              <a:rPr lang="en-GB" dirty="0"/>
              <a:t> and Richmond show the lowest figures for bars.</a:t>
            </a:r>
          </a:p>
          <a:p>
            <a:r>
              <a:rPr lang="en-GB" dirty="0"/>
              <a:t>Kensington and Richmond show the lowest figures for fast food places</a:t>
            </a:r>
          </a:p>
        </p:txBody>
      </p:sp>
      <p:sp>
        <p:nvSpPr>
          <p:cNvPr id="4" name="Slide Number Placeholder 3"/>
          <p:cNvSpPr>
            <a:spLocks noGrp="1"/>
          </p:cNvSpPr>
          <p:nvPr>
            <p:ph type="sldNum" sz="quarter" idx="5"/>
          </p:nvPr>
        </p:nvSpPr>
        <p:spPr/>
        <p:txBody>
          <a:bodyPr/>
          <a:lstStyle/>
          <a:p>
            <a:fld id="{AC64EE81-A229-4736-AC65-3C7892A8925F}" type="slidenum">
              <a:rPr lang="en-GB" smtClean="0"/>
              <a:t>20</a:t>
            </a:fld>
            <a:endParaRPr lang="en-GB"/>
          </a:p>
        </p:txBody>
      </p:sp>
    </p:spTree>
    <p:extLst>
      <p:ext uri="{BB962C8B-B14F-4D97-AF65-F5344CB8AC3E}">
        <p14:creationId xmlns:p14="http://schemas.microsoft.com/office/powerpoint/2010/main" val="110348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tx1"/>
                </a:solidFill>
              </a:rPr>
              <a:t>Add summary here</a:t>
            </a:r>
          </a:p>
        </p:txBody>
      </p:sp>
      <p:sp>
        <p:nvSpPr>
          <p:cNvPr id="4" name="Slide Number Placeholder 3"/>
          <p:cNvSpPr>
            <a:spLocks noGrp="1"/>
          </p:cNvSpPr>
          <p:nvPr>
            <p:ph type="sldNum" sz="quarter" idx="5"/>
          </p:nvPr>
        </p:nvSpPr>
        <p:spPr/>
        <p:txBody>
          <a:bodyPr/>
          <a:lstStyle/>
          <a:p>
            <a:fld id="{AC64EE81-A229-4736-AC65-3C7892A8925F}" type="slidenum">
              <a:rPr lang="en-GB" smtClean="0"/>
              <a:t>26</a:t>
            </a:fld>
            <a:endParaRPr lang="en-GB"/>
          </a:p>
        </p:txBody>
      </p:sp>
    </p:spTree>
    <p:extLst>
      <p:ext uri="{BB962C8B-B14F-4D97-AF65-F5344CB8AC3E}">
        <p14:creationId xmlns:p14="http://schemas.microsoft.com/office/powerpoint/2010/main" val="399922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heatmap, the main part to look at is the 'London Postcodes' and the 'House Types'. There isn't much of a correlation between these values as it is close to 0 indicating no correlation. However, looking at the colours in the heatmap, the most common 'House Type' for each 'London Postcode' are houses and flats which is indicated by the 'beige' colour.</a:t>
            </a:r>
          </a:p>
        </p:txBody>
      </p:sp>
      <p:sp>
        <p:nvSpPr>
          <p:cNvPr id="4" name="Slide Number Placeholder 3"/>
          <p:cNvSpPr>
            <a:spLocks noGrp="1"/>
          </p:cNvSpPr>
          <p:nvPr>
            <p:ph type="sldNum" sz="quarter" idx="5"/>
          </p:nvPr>
        </p:nvSpPr>
        <p:spPr/>
        <p:txBody>
          <a:bodyPr/>
          <a:lstStyle/>
          <a:p>
            <a:fld id="{AC64EE81-A229-4736-AC65-3C7892A8925F}" type="slidenum">
              <a:rPr lang="en-GB" smtClean="0"/>
              <a:t>4</a:t>
            </a:fld>
            <a:endParaRPr lang="en-GB"/>
          </a:p>
        </p:txBody>
      </p:sp>
    </p:spTree>
    <p:extLst>
      <p:ext uri="{BB962C8B-B14F-4D97-AF65-F5344CB8AC3E}">
        <p14:creationId xmlns:p14="http://schemas.microsoft.com/office/powerpoint/2010/main" val="209529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bar chart we can see that 'flat/apartments' are mostly sold at a lower price compared to other 'House Types', which may influence why it is the most sold property in London.</a:t>
            </a:r>
          </a:p>
          <a:p>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5</a:t>
            </a:fld>
            <a:endParaRPr lang="en-GB"/>
          </a:p>
        </p:txBody>
      </p:sp>
    </p:spTree>
    <p:extLst>
      <p:ext uri="{BB962C8B-B14F-4D97-AF65-F5344CB8AC3E}">
        <p14:creationId xmlns:p14="http://schemas.microsoft.com/office/powerpoint/2010/main" val="242856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Central London has the highest population density compared to other 'London Postcodes' that's why it has the 'tallest' bar. Form this data we can see that for all 'London Postcode', flat/apartment are the most sold and it could be due to many reasons. One reason could be, due to London being the financial centre of England making it a highly desirable city to live in.</a:t>
            </a:r>
          </a:p>
        </p:txBody>
      </p:sp>
      <p:sp>
        <p:nvSpPr>
          <p:cNvPr id="4" name="Slide Number Placeholder 3"/>
          <p:cNvSpPr>
            <a:spLocks noGrp="1"/>
          </p:cNvSpPr>
          <p:nvPr>
            <p:ph type="sldNum" sz="quarter" idx="5"/>
          </p:nvPr>
        </p:nvSpPr>
        <p:spPr/>
        <p:txBody>
          <a:bodyPr/>
          <a:lstStyle/>
          <a:p>
            <a:fld id="{AC64EE81-A229-4736-AC65-3C7892A8925F}" type="slidenum">
              <a:rPr lang="en-GB" smtClean="0"/>
              <a:t>6</a:t>
            </a:fld>
            <a:endParaRPr lang="en-GB"/>
          </a:p>
        </p:txBody>
      </p:sp>
    </p:spTree>
    <p:extLst>
      <p:ext uri="{BB962C8B-B14F-4D97-AF65-F5344CB8AC3E}">
        <p14:creationId xmlns:p14="http://schemas.microsoft.com/office/powerpoint/2010/main" val="277007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14</a:t>
            </a:fld>
            <a:endParaRPr lang="en-GB"/>
          </a:p>
        </p:txBody>
      </p:sp>
    </p:spTree>
    <p:extLst>
      <p:ext uri="{BB962C8B-B14F-4D97-AF65-F5344CB8AC3E}">
        <p14:creationId xmlns:p14="http://schemas.microsoft.com/office/powerpoint/2010/main" val="206257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bar plot representing the average house price vs areas, we can see that the highest house prices are in following areas: Kensington and Chelsea Westminster Camden </a:t>
            </a:r>
            <a:r>
              <a:rPr lang="en-GB" dirty="0" err="1"/>
              <a:t>Hammersmith&amp;Fullham</a:t>
            </a:r>
            <a:r>
              <a:rPr lang="en-GB" dirty="0"/>
              <a:t> Richmond upon Thames Islington.</a:t>
            </a:r>
          </a:p>
        </p:txBody>
      </p:sp>
      <p:sp>
        <p:nvSpPr>
          <p:cNvPr id="4" name="Slide Number Placeholder 3"/>
          <p:cNvSpPr>
            <a:spLocks noGrp="1"/>
          </p:cNvSpPr>
          <p:nvPr>
            <p:ph type="sldNum" sz="quarter" idx="5"/>
          </p:nvPr>
        </p:nvSpPr>
        <p:spPr/>
        <p:txBody>
          <a:bodyPr/>
          <a:lstStyle/>
          <a:p>
            <a:fld id="{AC64EE81-A229-4736-AC65-3C7892A8925F}" type="slidenum">
              <a:rPr lang="en-GB" smtClean="0"/>
              <a:t>15</a:t>
            </a:fld>
            <a:endParaRPr lang="en-GB"/>
          </a:p>
        </p:txBody>
      </p:sp>
    </p:spTree>
    <p:extLst>
      <p:ext uri="{BB962C8B-B14F-4D97-AF65-F5344CB8AC3E}">
        <p14:creationId xmlns:p14="http://schemas.microsoft.com/office/powerpoint/2010/main" val="320934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bar plot representing the number of crimes per area, we can observe a much higher number of crimes in Westminster, which is skewing the data. However, this is likely due to Westminster (and other high crime concentration areas) being a busy tourist spot. This explains the high amount of price.</a:t>
            </a:r>
          </a:p>
        </p:txBody>
      </p:sp>
      <p:sp>
        <p:nvSpPr>
          <p:cNvPr id="4" name="Slide Number Placeholder 3"/>
          <p:cNvSpPr>
            <a:spLocks noGrp="1"/>
          </p:cNvSpPr>
          <p:nvPr>
            <p:ph type="sldNum" sz="quarter" idx="5"/>
          </p:nvPr>
        </p:nvSpPr>
        <p:spPr/>
        <p:txBody>
          <a:bodyPr/>
          <a:lstStyle/>
          <a:p>
            <a:fld id="{AC64EE81-A229-4736-AC65-3C7892A8925F}" type="slidenum">
              <a:rPr lang="en-GB" smtClean="0"/>
              <a:t>16</a:t>
            </a:fld>
            <a:endParaRPr lang="en-GB"/>
          </a:p>
        </p:txBody>
      </p:sp>
    </p:spTree>
    <p:extLst>
      <p:ext uri="{BB962C8B-B14F-4D97-AF65-F5344CB8AC3E}">
        <p14:creationId xmlns:p14="http://schemas.microsoft.com/office/powerpoint/2010/main" val="3059418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correlation calculation and the scatter plot, we see a weak correlation between the average house price and the number of crimes. In the future research it may help to remove some of the city centre and tourist </a:t>
            </a:r>
            <a:r>
              <a:rPr lang="en-GB" dirty="0" err="1"/>
              <a:t>reas</a:t>
            </a:r>
            <a:r>
              <a:rPr lang="en-GB" dirty="0"/>
              <a:t> from the data to help understand this potential correlation better. The data is also not the most reliable as some areas were lacking in crime numbers or the crimes statistics was recorded poorly.</a:t>
            </a:r>
          </a:p>
        </p:txBody>
      </p:sp>
      <p:sp>
        <p:nvSpPr>
          <p:cNvPr id="4" name="Slide Number Placeholder 3"/>
          <p:cNvSpPr>
            <a:spLocks noGrp="1"/>
          </p:cNvSpPr>
          <p:nvPr>
            <p:ph type="sldNum" sz="quarter" idx="5"/>
          </p:nvPr>
        </p:nvSpPr>
        <p:spPr/>
        <p:txBody>
          <a:bodyPr/>
          <a:lstStyle/>
          <a:p>
            <a:fld id="{AC64EE81-A229-4736-AC65-3C7892A8925F}" type="slidenum">
              <a:rPr lang="en-GB" smtClean="0"/>
              <a:t>17</a:t>
            </a:fld>
            <a:endParaRPr lang="en-GB"/>
          </a:p>
        </p:txBody>
      </p:sp>
    </p:spTree>
    <p:extLst>
      <p:ext uri="{BB962C8B-B14F-4D97-AF65-F5344CB8AC3E}">
        <p14:creationId xmlns:p14="http://schemas.microsoft.com/office/powerpoint/2010/main" val="369267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OF DATA FOR BOTTOM 5 AVERAGE HOUSE PRICES IN LONDON BOROUGHS</a:t>
            </a:r>
          </a:p>
          <a:p>
            <a:endParaRPr lang="en-GB" dirty="0"/>
          </a:p>
          <a:p>
            <a:r>
              <a:rPr lang="en-GB" dirty="0"/>
              <a:t>With the use of Places API Playground we looked locating the number of fast food places and bars</a:t>
            </a:r>
          </a:p>
          <a:p>
            <a:r>
              <a:rPr lang="en-GB" dirty="0"/>
              <a:t>Focus was given to the bottom 5 boroughs by average house prices: (</a:t>
            </a:r>
            <a:r>
              <a:rPr lang="en-GB" dirty="0" err="1"/>
              <a:t>i</a:t>
            </a:r>
            <a:r>
              <a:rPr lang="en-GB" dirty="0"/>
              <a:t>) Barking &amp; Dagenham (ii) Bexley (iii) Newham (iv) Havering (v) Croydon</a:t>
            </a:r>
          </a:p>
          <a:p>
            <a:r>
              <a:rPr lang="en-GB" dirty="0"/>
              <a:t>On analysis of the data it can be seen that Westminster is an outlier and skewing the data for both number of fast food placed and number of bars.</a:t>
            </a:r>
          </a:p>
          <a:p>
            <a:r>
              <a:rPr lang="en-GB" dirty="0"/>
              <a:t>Barking and Havering have the lowest figures for fast food places.</a:t>
            </a:r>
          </a:p>
          <a:p>
            <a:r>
              <a:rPr lang="en-GB" dirty="0"/>
              <a:t>Barking and Havering also show the lowest figures for fast food places.</a:t>
            </a:r>
          </a:p>
        </p:txBody>
      </p:sp>
      <p:sp>
        <p:nvSpPr>
          <p:cNvPr id="4" name="Slide Number Placeholder 3"/>
          <p:cNvSpPr>
            <a:spLocks noGrp="1"/>
          </p:cNvSpPr>
          <p:nvPr>
            <p:ph type="sldNum" sz="quarter" idx="5"/>
          </p:nvPr>
        </p:nvSpPr>
        <p:spPr/>
        <p:txBody>
          <a:bodyPr/>
          <a:lstStyle/>
          <a:p>
            <a:fld id="{AC64EE81-A229-4736-AC65-3C7892A8925F}" type="slidenum">
              <a:rPr lang="en-GB" smtClean="0"/>
              <a:t>19</a:t>
            </a:fld>
            <a:endParaRPr lang="en-GB"/>
          </a:p>
        </p:txBody>
      </p:sp>
    </p:spTree>
    <p:extLst>
      <p:ext uri="{BB962C8B-B14F-4D97-AF65-F5344CB8AC3E}">
        <p14:creationId xmlns:p14="http://schemas.microsoft.com/office/powerpoint/2010/main" val="113057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3D82-1022-5641-674C-29731C2BF6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0BCD11A-68C1-4BBB-319C-392A3E22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3BE89C6-4F27-29BB-2579-50C18C68B468}"/>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6874A4D7-A571-FD03-4D73-B5455ACB19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0CB1D2-0932-D763-FD5C-24AC8F2B6D1D}"/>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166456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3E9F-7946-07AB-5DD5-16EAB0E6DA0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5172C5F-4FE5-C282-1E1A-A8C371C505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89B6FB0-5255-8F23-7D05-36F3EF7CBDBE}"/>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CA82EB72-A269-67A9-373B-5FDA952AC8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805BE7-55BF-8D0B-9B41-8BC2CF7D8C57}"/>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72071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C2122-BA82-366D-1CA8-A4AB5606A37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E37EF75-0503-C650-81F1-E330AC5194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15D476-C529-9762-59C4-94BAD8A7CB37}"/>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272F695D-5752-4D94-49E8-3A7C8AAC08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EAF375-1EC1-EC55-94E7-B27607B9A06A}"/>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109784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F627-8119-C198-B790-CF5ACBBC47F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C2442CB-DDC4-D57C-8D89-942C912E56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F173D-11B8-0920-59F1-EA85AC5632AD}"/>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DEEF854A-4EC7-05A5-5C32-D6AC6A7FD9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399093-2B68-B684-B5F4-A415B026CF24}"/>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395403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780B-A545-0E7E-9C06-D5E5959D01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C05B7A3-EE64-F229-030E-F1BF4551B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3A31171-188C-49AD-8D2F-81B78ED69FBF}"/>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A67D6E67-8C6F-1FF4-82C0-59C8A9FDE5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E00FC5-6161-B7FE-AE24-FFB761287E1C}"/>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12615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5017-BC81-6E56-B9DD-9256748B02B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CDF7205-4992-51BD-8940-D0DFBEFB7C9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914B427-6104-C844-FB28-E6743E509E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048DF9D-906A-784D-54D1-B88E397CBF63}"/>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6" name="Footer Placeholder 5">
            <a:extLst>
              <a:ext uri="{FF2B5EF4-FFF2-40B4-BE49-F238E27FC236}">
                <a16:creationId xmlns:a16="http://schemas.microsoft.com/office/drawing/2014/main" id="{6FD76466-64A8-004D-F3C3-5E13283CE1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19AF6D-6B29-766F-BD57-272351270EA1}"/>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3824635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0D86-0C28-6EC5-68D7-4D143A18B5D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4744EC1-3567-B4FC-32D2-8FABF650F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A86BF2-EBBC-CB73-A801-8475AF52D7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096A493-BB09-4E21-34F9-D5D87CCF6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6A4DB1-E304-6749-96E3-73C2CA53D1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72861B8-1EC8-5077-C35A-7FEEAB40BB1D}"/>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8" name="Footer Placeholder 7">
            <a:extLst>
              <a:ext uri="{FF2B5EF4-FFF2-40B4-BE49-F238E27FC236}">
                <a16:creationId xmlns:a16="http://schemas.microsoft.com/office/drawing/2014/main" id="{6804ACED-4DA9-484B-FAFD-42A265F089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FD6C1-6569-D943-1F8F-4735A0F9569B}"/>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66868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AEBD-1910-BC61-BF07-2084D16631E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E2505A9-00D1-5735-7702-AB7D941A256A}"/>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4" name="Footer Placeholder 3">
            <a:extLst>
              <a:ext uri="{FF2B5EF4-FFF2-40B4-BE49-F238E27FC236}">
                <a16:creationId xmlns:a16="http://schemas.microsoft.com/office/drawing/2014/main" id="{FFB0608B-C540-BDC4-4BD0-0A7117EEC1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1C2A04-1318-6077-F0FA-8EE4FA09AAEF}"/>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58307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946C0-7294-CBEA-5FDC-0CA2AD69DE72}"/>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3" name="Footer Placeholder 2">
            <a:extLst>
              <a:ext uri="{FF2B5EF4-FFF2-40B4-BE49-F238E27FC236}">
                <a16:creationId xmlns:a16="http://schemas.microsoft.com/office/drawing/2014/main" id="{1F551D66-AECC-D013-5B17-C8BC43A6FC1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CD6B58-E9D0-205F-32CB-D5150E3C3252}"/>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87629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45A5-492F-C19B-4BDC-0ACD6C713E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B31AE47-62D1-B083-1631-9FFF958D9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A9D240D-20CE-ECC0-507E-35A704840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835A6-349E-D99C-7EB3-C7684429845F}"/>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6" name="Footer Placeholder 5">
            <a:extLst>
              <a:ext uri="{FF2B5EF4-FFF2-40B4-BE49-F238E27FC236}">
                <a16:creationId xmlns:a16="http://schemas.microsoft.com/office/drawing/2014/main" id="{BBF74190-4B6C-F914-559D-0CB13CDCB2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8308F6-251F-D236-BD9B-F1DAFAF362F7}"/>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253129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349B-51B8-19A0-03CC-0EA6B41CDF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11C485-C022-025D-8835-EDF95DA81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AEEFFCB-A70C-ED5F-7F83-648B1B8C7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9A42FF-D67C-D914-D97D-87B9AF11340B}"/>
              </a:ext>
            </a:extLst>
          </p:cNvPr>
          <p:cNvSpPr>
            <a:spLocks noGrp="1"/>
          </p:cNvSpPr>
          <p:nvPr>
            <p:ph type="dt" sz="half" idx="10"/>
          </p:nvPr>
        </p:nvSpPr>
        <p:spPr/>
        <p:txBody>
          <a:bodyPr/>
          <a:lstStyle/>
          <a:p>
            <a:fld id="{E6382133-7544-4184-B536-BBF6F8B4C3C5}" type="datetimeFigureOut">
              <a:rPr lang="en-GB" smtClean="0"/>
              <a:t>15/03/2023</a:t>
            </a:fld>
            <a:endParaRPr lang="en-GB"/>
          </a:p>
        </p:txBody>
      </p:sp>
      <p:sp>
        <p:nvSpPr>
          <p:cNvPr id="6" name="Footer Placeholder 5">
            <a:extLst>
              <a:ext uri="{FF2B5EF4-FFF2-40B4-BE49-F238E27FC236}">
                <a16:creationId xmlns:a16="http://schemas.microsoft.com/office/drawing/2014/main" id="{37413D71-7BF0-93C8-2F42-58D419BF3A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D84A83-D070-4EA0-8B34-F995C1CC4C10}"/>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175895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0569B-6E98-C047-E6B9-AEE9665F65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9012B13-CE92-3E24-5DF5-F1B2E6F90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2347C7D-C0B5-DF60-C3B0-03C8E5BE4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82133-7544-4184-B536-BBF6F8B4C3C5}" type="datetimeFigureOut">
              <a:rPr lang="en-GB" smtClean="0"/>
              <a:t>15/03/2023</a:t>
            </a:fld>
            <a:endParaRPr lang="en-GB"/>
          </a:p>
        </p:txBody>
      </p:sp>
      <p:sp>
        <p:nvSpPr>
          <p:cNvPr id="5" name="Footer Placeholder 4">
            <a:extLst>
              <a:ext uri="{FF2B5EF4-FFF2-40B4-BE49-F238E27FC236}">
                <a16:creationId xmlns:a16="http://schemas.microsoft.com/office/drawing/2014/main" id="{A7265DE4-3FA7-F803-4598-81945B2D7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A600651-A12E-CD96-59B4-F322982DC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C06E-E950-419D-96D1-A739E96AADDF}" type="slidenum">
              <a:rPr lang="en-GB" smtClean="0"/>
              <a:t>‹#›</a:t>
            </a:fld>
            <a:endParaRPr lang="en-GB"/>
          </a:p>
        </p:txBody>
      </p:sp>
    </p:spTree>
    <p:extLst>
      <p:ext uri="{BB962C8B-B14F-4D97-AF65-F5344CB8AC3E}">
        <p14:creationId xmlns:p14="http://schemas.microsoft.com/office/powerpoint/2010/main" val="2403937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7" name="Rectangle 1083">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Rectangle 1085">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Rectangle 1087">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0" name="Rectangle 108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2" name="Oval 1091">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4" name="Rectangle 1093">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4CCE65-3AA0-40C6-52B3-832FD672010A}"/>
              </a:ext>
            </a:extLst>
          </p:cNvPr>
          <p:cNvSpPr>
            <a:spLocks noGrp="1"/>
          </p:cNvSpPr>
          <p:nvPr>
            <p:ph type="ctrTitle"/>
          </p:nvPr>
        </p:nvSpPr>
        <p:spPr>
          <a:xfrm>
            <a:off x="113483" y="947736"/>
            <a:ext cx="5777713" cy="4962525"/>
          </a:xfrm>
          <a:prstGeom prst="ellipse">
            <a:avLst/>
          </a:prstGeom>
        </p:spPr>
        <p:txBody>
          <a:bodyPr vert="horz" lIns="91440" tIns="45720" rIns="91440" bIns="45720" rtlCol="0" anchor="t">
            <a:noAutofit/>
          </a:bodyPr>
          <a:lstStyle/>
          <a:p>
            <a:pPr algn="l"/>
            <a:r>
              <a:rPr lang="en-US" sz="3600" b="1" i="0" kern="1200" dirty="0">
                <a:solidFill>
                  <a:srgbClr val="FFFFFF"/>
                </a:solidFill>
                <a:effectLst/>
                <a:latin typeface="+mn-lt"/>
                <a:ea typeface="+mj-ea"/>
                <a:cs typeface="+mj-cs"/>
              </a:rPr>
              <a:t>Analysis of Property Prices In the different Boroughs In London and</a:t>
            </a:r>
            <a:r>
              <a:rPr lang="en-US" sz="3600" b="1" dirty="0">
                <a:solidFill>
                  <a:srgbClr val="FFFFFF"/>
                </a:solidFill>
                <a:latin typeface="+mn-lt"/>
              </a:rPr>
              <a:t> other</a:t>
            </a:r>
            <a:r>
              <a:rPr lang="en-US" sz="3600" b="1" i="0" kern="1200" dirty="0">
                <a:solidFill>
                  <a:srgbClr val="FFFFFF"/>
                </a:solidFill>
                <a:effectLst/>
                <a:latin typeface="+mn-lt"/>
                <a:ea typeface="+mj-ea"/>
                <a:cs typeface="+mj-cs"/>
              </a:rPr>
              <a:t> influences on the property price.</a:t>
            </a:r>
          </a:p>
        </p:txBody>
      </p:sp>
      <p:pic>
        <p:nvPicPr>
          <p:cNvPr id="1026" name="Picture 2" descr="U.K. Market Meltdown Shocked London's Luxury Real Estate - Mansion Global">
            <a:extLst>
              <a:ext uri="{FF2B5EF4-FFF2-40B4-BE49-F238E27FC236}">
                <a16:creationId xmlns:a16="http://schemas.microsoft.com/office/drawing/2014/main" id="{E279E215-AF70-EDD8-8BEE-99D02A5664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33" r="15796"/>
          <a:stretch/>
        </p:blipFill>
        <p:spPr bwMode="auto">
          <a:xfrm>
            <a:off x="6553199" y="457200"/>
            <a:ext cx="518160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5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338A73-188F-201E-948F-FAB095D8A813}"/>
              </a:ext>
            </a:extLst>
          </p:cNvPr>
          <p:cNvSpPr>
            <a:spLocks noGrp="1"/>
          </p:cNvSpPr>
          <p:nvPr>
            <p:ph type="title"/>
          </p:nvPr>
        </p:nvSpPr>
        <p:spPr>
          <a:xfrm>
            <a:off x="334615" y="961595"/>
            <a:ext cx="4412021" cy="3030724"/>
          </a:xfrm>
        </p:spPr>
        <p:txBody>
          <a:bodyPr vert="horz" lIns="91440" tIns="45720" rIns="91440" bIns="45720" rtlCol="0" anchor="b">
            <a:normAutofit/>
          </a:bodyPr>
          <a:lstStyle/>
          <a:p>
            <a:r>
              <a:rPr lang="en-US" sz="4000" b="1" kern="1200" dirty="0">
                <a:solidFill>
                  <a:srgbClr val="FFFFFF"/>
                </a:solidFill>
                <a:latin typeface="+mn-lt"/>
                <a:ea typeface="+mj-ea"/>
                <a:cs typeface="+mj-cs"/>
              </a:rPr>
              <a:t>Average Salary in London </a:t>
            </a:r>
            <a:r>
              <a:rPr lang="en-US" sz="4000" b="1" dirty="0">
                <a:solidFill>
                  <a:srgbClr val="FFFFFF"/>
                </a:solidFill>
                <a:latin typeface="+mn-lt"/>
              </a:rPr>
              <a:t>in 2018</a:t>
            </a:r>
            <a:endParaRPr lang="en-US" sz="4000" b="1" kern="1200" dirty="0">
              <a:solidFill>
                <a:srgbClr val="FFFFFF"/>
              </a:solidFill>
              <a:latin typeface="+mn-lt"/>
              <a:ea typeface="+mj-ea"/>
              <a:cs typeface="+mj-cs"/>
            </a:endParaRPr>
          </a:p>
        </p:txBody>
      </p:sp>
      <p:pic>
        <p:nvPicPr>
          <p:cNvPr id="7" name="Content Placeholder 6">
            <a:extLst>
              <a:ext uri="{FF2B5EF4-FFF2-40B4-BE49-F238E27FC236}">
                <a16:creationId xmlns:a16="http://schemas.microsoft.com/office/drawing/2014/main" id="{D52F01B5-A263-A395-11F1-3B790B627845}"/>
              </a:ext>
            </a:extLst>
          </p:cNvPr>
          <p:cNvPicPr>
            <a:picLocks noGrp="1" noChangeAspect="1"/>
          </p:cNvPicPr>
          <p:nvPr>
            <p:ph idx="1"/>
          </p:nvPr>
        </p:nvPicPr>
        <p:blipFill>
          <a:blip r:embed="rId2"/>
          <a:stretch>
            <a:fillRect/>
          </a:stretch>
        </p:blipFill>
        <p:spPr>
          <a:xfrm>
            <a:off x="4950922" y="1020240"/>
            <a:ext cx="7036792" cy="4456635"/>
          </a:xfrm>
          <a:prstGeom prst="rect">
            <a:avLst/>
          </a:prstGeom>
        </p:spPr>
      </p:pic>
    </p:spTree>
    <p:extLst>
      <p:ext uri="{BB962C8B-B14F-4D97-AF65-F5344CB8AC3E}">
        <p14:creationId xmlns:p14="http://schemas.microsoft.com/office/powerpoint/2010/main" val="30955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889083" y="1457326"/>
            <a:ext cx="4747280" cy="3098061"/>
          </a:xfrm>
        </p:spPr>
        <p:txBody>
          <a:bodyPr vert="horz" lIns="91440" tIns="45720" rIns="91440" bIns="45720" rtlCol="0" anchor="b">
            <a:normAutofit/>
          </a:bodyPr>
          <a:lstStyle/>
          <a:p>
            <a:r>
              <a:rPr lang="en-US" sz="3700" b="1" kern="1200" dirty="0">
                <a:solidFill>
                  <a:srgbClr val="FFFFFF"/>
                </a:solidFill>
                <a:latin typeface="+mn-lt"/>
                <a:ea typeface="+mj-ea"/>
                <a:cs typeface="+mj-cs"/>
              </a:rPr>
              <a:t>How do property prices in London compare </a:t>
            </a:r>
            <a:r>
              <a:rPr lang="en-US" sz="3700" b="1" dirty="0">
                <a:solidFill>
                  <a:srgbClr val="FFFFFF"/>
                </a:solidFill>
                <a:latin typeface="+mn-lt"/>
              </a:rPr>
              <a:t>with</a:t>
            </a:r>
            <a:r>
              <a:rPr lang="en-US" sz="3700" b="1" kern="1200" dirty="0">
                <a:solidFill>
                  <a:srgbClr val="FFFFFF"/>
                </a:solidFill>
                <a:latin typeface="+mn-lt"/>
                <a:ea typeface="+mj-ea"/>
                <a:cs typeface="+mj-cs"/>
              </a:rPr>
              <a:t> other major cities in the UK over the last 25 years?</a:t>
            </a:r>
          </a:p>
        </p:txBody>
      </p:sp>
      <p:sp>
        <p:nvSpPr>
          <p:cNvPr id="46" name="Rectangle 45">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alculator, pen, compass, money and a paper with graphs printed on it">
            <a:extLst>
              <a:ext uri="{FF2B5EF4-FFF2-40B4-BE49-F238E27FC236}">
                <a16:creationId xmlns:a16="http://schemas.microsoft.com/office/drawing/2014/main" id="{E2EC581C-95FE-D854-FA0E-03B5CBAEB6A3}"/>
              </a:ext>
            </a:extLst>
          </p:cNvPr>
          <p:cNvPicPr>
            <a:picLocks noChangeAspect="1"/>
          </p:cNvPicPr>
          <p:nvPr/>
        </p:nvPicPr>
        <p:blipFill rotWithShape="1">
          <a:blip r:embed="rId2"/>
          <a:srcRect l="21588" r="18162" b="-1"/>
          <a:stretch/>
        </p:blipFill>
        <p:spPr>
          <a:xfrm>
            <a:off x="7461887" y="2108877"/>
            <a:ext cx="2654507" cy="2654533"/>
          </a:xfrm>
          <a:prstGeom prst="rect">
            <a:avLst/>
          </a:prstGeom>
        </p:spPr>
      </p:pic>
    </p:spTree>
    <p:extLst>
      <p:ext uri="{BB962C8B-B14F-4D97-AF65-F5344CB8AC3E}">
        <p14:creationId xmlns:p14="http://schemas.microsoft.com/office/powerpoint/2010/main" val="14900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39C13708-C818-1404-CC41-B886AA207280}"/>
              </a:ext>
            </a:extLst>
          </p:cNvPr>
          <p:cNvPicPr>
            <a:picLocks noGrp="1" noChangeAspect="1"/>
          </p:cNvPicPr>
          <p:nvPr>
            <p:ph idx="1"/>
          </p:nvPr>
        </p:nvPicPr>
        <p:blipFill>
          <a:blip r:embed="rId2"/>
          <a:stretch>
            <a:fillRect/>
          </a:stretch>
        </p:blipFill>
        <p:spPr>
          <a:xfrm>
            <a:off x="1036311" y="920156"/>
            <a:ext cx="10793740" cy="5017687"/>
          </a:xfrm>
        </p:spPr>
      </p:pic>
    </p:spTree>
    <p:extLst>
      <p:ext uri="{BB962C8B-B14F-4D97-AF65-F5344CB8AC3E}">
        <p14:creationId xmlns:p14="http://schemas.microsoft.com/office/powerpoint/2010/main" val="420534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a:extLst>
              <a:ext uri="{FF2B5EF4-FFF2-40B4-BE49-F238E27FC236}">
                <a16:creationId xmlns:a16="http://schemas.microsoft.com/office/drawing/2014/main" id="{C72A7534-7232-D16C-909B-9554F4936EBD}"/>
              </a:ext>
            </a:extLst>
          </p:cNvPr>
          <p:cNvPicPr>
            <a:picLocks noGrp="1" noChangeAspect="1"/>
          </p:cNvPicPr>
          <p:nvPr>
            <p:ph idx="1"/>
          </p:nvPr>
        </p:nvPicPr>
        <p:blipFill>
          <a:blip r:embed="rId2"/>
          <a:stretch>
            <a:fillRect/>
          </a:stretch>
        </p:blipFill>
        <p:spPr>
          <a:xfrm>
            <a:off x="495300" y="973305"/>
            <a:ext cx="10477500" cy="5047026"/>
          </a:xfrm>
        </p:spPr>
      </p:pic>
    </p:spTree>
    <p:extLst>
      <p:ext uri="{BB962C8B-B14F-4D97-AF65-F5344CB8AC3E}">
        <p14:creationId xmlns:p14="http://schemas.microsoft.com/office/powerpoint/2010/main" val="82900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4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65CA21-1880-69CE-3386-C94447CEFAF9}"/>
              </a:ext>
            </a:extLst>
          </p:cNvPr>
          <p:cNvPicPr>
            <a:picLocks noChangeAspect="1"/>
          </p:cNvPicPr>
          <p:nvPr/>
        </p:nvPicPr>
        <p:blipFill rotWithShape="1">
          <a:blip r:embed="rId3"/>
          <a:srcRect r="24048" b="1"/>
          <a:stretch/>
        </p:blipFill>
        <p:spPr>
          <a:xfrm>
            <a:off x="4038599" y="10"/>
            <a:ext cx="8160026" cy="6875809"/>
          </a:xfrm>
          <a:prstGeom prst="rect">
            <a:avLst/>
          </a:prstGeom>
        </p:spPr>
      </p:pic>
      <p:sp>
        <p:nvSpPr>
          <p:cNvPr id="46" name="Freeform: Shape 4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dirty="0">
                <a:solidFill>
                  <a:srgbClr val="FFFFFF"/>
                </a:solidFill>
                <a:latin typeface="+mn-lt"/>
              </a:rPr>
              <a:t>What is the correlation between house prices and crime statistics?</a:t>
            </a:r>
          </a:p>
        </p:txBody>
      </p:sp>
    </p:spTree>
    <p:extLst>
      <p:ext uri="{BB962C8B-B14F-4D97-AF65-F5344CB8AC3E}">
        <p14:creationId xmlns:p14="http://schemas.microsoft.com/office/powerpoint/2010/main" val="349266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B4804-F621-47FC-C455-C856FF99E9A1}"/>
              </a:ext>
            </a:extLst>
          </p:cNvPr>
          <p:cNvSpPr>
            <a:spLocks noGrp="1"/>
          </p:cNvSpPr>
          <p:nvPr>
            <p:ph type="title"/>
          </p:nvPr>
        </p:nvSpPr>
        <p:spPr>
          <a:xfrm>
            <a:off x="466722" y="586855"/>
            <a:ext cx="3201366" cy="3387497"/>
          </a:xfrm>
        </p:spPr>
        <p:txBody>
          <a:bodyPr anchor="b">
            <a:normAutofit/>
          </a:bodyPr>
          <a:lstStyle/>
          <a:p>
            <a:r>
              <a:rPr lang="en-GB" sz="4000" b="1" dirty="0">
                <a:solidFill>
                  <a:srgbClr val="FFFFFF"/>
                </a:solidFill>
                <a:latin typeface="+mn-lt"/>
              </a:rPr>
              <a:t>Average House Price per area</a:t>
            </a:r>
          </a:p>
        </p:txBody>
      </p:sp>
      <p:pic>
        <p:nvPicPr>
          <p:cNvPr id="13" name="Content Placeholder 12">
            <a:extLst>
              <a:ext uri="{FF2B5EF4-FFF2-40B4-BE49-F238E27FC236}">
                <a16:creationId xmlns:a16="http://schemas.microsoft.com/office/drawing/2014/main" id="{59861A1D-078B-7D08-2D0E-56C4B5DC7DC0}"/>
              </a:ext>
            </a:extLst>
          </p:cNvPr>
          <p:cNvPicPr>
            <a:picLocks noGrp="1" noChangeAspect="1"/>
          </p:cNvPicPr>
          <p:nvPr>
            <p:ph idx="1"/>
          </p:nvPr>
        </p:nvPicPr>
        <p:blipFill>
          <a:blip r:embed="rId3"/>
          <a:stretch>
            <a:fillRect/>
          </a:stretch>
        </p:blipFill>
        <p:spPr>
          <a:xfrm>
            <a:off x="4244071" y="439719"/>
            <a:ext cx="7464921" cy="5998838"/>
          </a:xfrm>
        </p:spPr>
      </p:pic>
    </p:spTree>
    <p:extLst>
      <p:ext uri="{BB962C8B-B14F-4D97-AF65-F5344CB8AC3E}">
        <p14:creationId xmlns:p14="http://schemas.microsoft.com/office/powerpoint/2010/main" val="7484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37C0B7-6859-CA35-CD11-F6509ADFFFF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n-lt"/>
                <a:ea typeface="+mj-ea"/>
                <a:cs typeface="+mj-cs"/>
              </a:rPr>
              <a:t>Number of Crimes per area</a:t>
            </a:r>
          </a:p>
        </p:txBody>
      </p:sp>
      <p:pic>
        <p:nvPicPr>
          <p:cNvPr id="4" name="Content Placeholder 3">
            <a:extLst>
              <a:ext uri="{FF2B5EF4-FFF2-40B4-BE49-F238E27FC236}">
                <a16:creationId xmlns:a16="http://schemas.microsoft.com/office/drawing/2014/main" id="{9C174810-6A8A-54E4-FA1F-9E0BC7D1BA29}"/>
              </a:ext>
            </a:extLst>
          </p:cNvPr>
          <p:cNvPicPr>
            <a:picLocks noGrp="1" noChangeAspect="1"/>
          </p:cNvPicPr>
          <p:nvPr>
            <p:ph idx="1"/>
          </p:nvPr>
        </p:nvPicPr>
        <p:blipFill>
          <a:blip r:embed="rId3"/>
          <a:stretch>
            <a:fillRect/>
          </a:stretch>
        </p:blipFill>
        <p:spPr>
          <a:xfrm>
            <a:off x="4201785" y="693774"/>
            <a:ext cx="7898950" cy="5470022"/>
          </a:xfrm>
          <a:prstGeom prst="rect">
            <a:avLst/>
          </a:prstGeom>
        </p:spPr>
      </p:pic>
    </p:spTree>
    <p:extLst>
      <p:ext uri="{BB962C8B-B14F-4D97-AF65-F5344CB8AC3E}">
        <p14:creationId xmlns:p14="http://schemas.microsoft.com/office/powerpoint/2010/main" val="236866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C3C31C81-D482-A129-44FD-4E158ECBF667}"/>
              </a:ext>
            </a:extLst>
          </p:cNvPr>
          <p:cNvPicPr>
            <a:picLocks noGrp="1" noChangeAspect="1"/>
          </p:cNvPicPr>
          <p:nvPr>
            <p:ph idx="1"/>
          </p:nvPr>
        </p:nvPicPr>
        <p:blipFill>
          <a:blip r:embed="rId3"/>
          <a:stretch>
            <a:fillRect/>
          </a:stretch>
        </p:blipFill>
        <p:spPr>
          <a:xfrm>
            <a:off x="1490871" y="457200"/>
            <a:ext cx="8732630" cy="5943600"/>
          </a:xfrm>
          <a:prstGeom prst="rect">
            <a:avLst/>
          </a:prstGeom>
        </p:spPr>
      </p:pic>
      <p:sp>
        <p:nvSpPr>
          <p:cNvPr id="12" name="TextBox 11">
            <a:extLst>
              <a:ext uri="{FF2B5EF4-FFF2-40B4-BE49-F238E27FC236}">
                <a16:creationId xmlns:a16="http://schemas.microsoft.com/office/drawing/2014/main" id="{9907D6D2-6D2E-B28A-FE89-198CBF0E2A6F}"/>
              </a:ext>
            </a:extLst>
          </p:cNvPr>
          <p:cNvSpPr txBox="1"/>
          <p:nvPr/>
        </p:nvSpPr>
        <p:spPr>
          <a:xfrm>
            <a:off x="8798808" y="6444519"/>
            <a:ext cx="2674834" cy="369332"/>
          </a:xfrm>
          <a:prstGeom prst="rect">
            <a:avLst/>
          </a:prstGeom>
          <a:noFill/>
        </p:spPr>
        <p:txBody>
          <a:bodyPr wrap="square" rtlCol="0">
            <a:spAutoFit/>
          </a:bodyPr>
          <a:lstStyle/>
          <a:p>
            <a:r>
              <a:rPr lang="en-GB" dirty="0"/>
              <a:t>Correlation: 0.305</a:t>
            </a:r>
          </a:p>
        </p:txBody>
      </p:sp>
    </p:spTree>
    <p:extLst>
      <p:ext uri="{BB962C8B-B14F-4D97-AF65-F5344CB8AC3E}">
        <p14:creationId xmlns:p14="http://schemas.microsoft.com/office/powerpoint/2010/main" val="292649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Rectangle 5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b="1" dirty="0">
                <a:solidFill>
                  <a:srgbClr val="FFFFFF"/>
                </a:solidFill>
                <a:latin typeface="+mn-lt"/>
              </a:rPr>
              <a:t>Fried Chicken vs</a:t>
            </a:r>
            <a:r>
              <a:rPr lang="en-US" sz="3600" b="1" dirty="0">
                <a:solidFill>
                  <a:srgbClr val="FFFFFF"/>
                </a:solidFill>
                <a:latin typeface="+mn-lt"/>
              </a:rPr>
              <a:t>.</a:t>
            </a:r>
            <a:r>
              <a:rPr lang="en-US" sz="4800" b="1" dirty="0">
                <a:solidFill>
                  <a:srgbClr val="FFFFFF"/>
                </a:solidFill>
                <a:latin typeface="+mn-lt"/>
              </a:rPr>
              <a:t> Espresso Martini?</a:t>
            </a:r>
          </a:p>
        </p:txBody>
      </p:sp>
      <p:sp>
        <p:nvSpPr>
          <p:cNvPr id="59" name="Rectangle 5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B2BD5D6-0E2F-8A97-8861-2BAC41DAF7A2}"/>
              </a:ext>
            </a:extLst>
          </p:cNvPr>
          <p:cNvPicPr>
            <a:picLocks noChangeAspect="1"/>
          </p:cNvPicPr>
          <p:nvPr/>
        </p:nvPicPr>
        <p:blipFill rotWithShape="1">
          <a:blip r:embed="rId2"/>
          <a:srcRect t="23182" b="32208"/>
          <a:stretch/>
        </p:blipFill>
        <p:spPr>
          <a:xfrm>
            <a:off x="6646949" y="2288402"/>
            <a:ext cx="4481866" cy="3004502"/>
          </a:xfrm>
          <a:prstGeom prst="rect">
            <a:avLst/>
          </a:prstGeom>
        </p:spPr>
      </p:pic>
      <p:pic>
        <p:nvPicPr>
          <p:cNvPr id="7" name="Content Placeholder 6" descr="A pile of food&#10;&#10;Description automatically generated with low confidence">
            <a:extLst>
              <a:ext uri="{FF2B5EF4-FFF2-40B4-BE49-F238E27FC236}">
                <a16:creationId xmlns:a16="http://schemas.microsoft.com/office/drawing/2014/main" id="{E6D40CEA-9AB2-D3ED-2DB6-DC7CEC0D9317}"/>
              </a:ext>
            </a:extLst>
          </p:cNvPr>
          <p:cNvPicPr>
            <a:picLocks noGrp="1" noChangeAspect="1"/>
          </p:cNvPicPr>
          <p:nvPr>
            <p:ph idx="1"/>
          </p:nvPr>
        </p:nvPicPr>
        <p:blipFill rotWithShape="1">
          <a:blip r:embed="rId3"/>
          <a:srcRect t="9775" r="1" b="9781"/>
          <a:stretch/>
        </p:blipFill>
        <p:spPr>
          <a:xfrm>
            <a:off x="1058837" y="2285466"/>
            <a:ext cx="4486215" cy="3007438"/>
          </a:xfrm>
          <a:prstGeom prst="rect">
            <a:avLst/>
          </a:prstGeom>
        </p:spPr>
      </p:pic>
    </p:spTree>
    <p:extLst>
      <p:ext uri="{BB962C8B-B14F-4D97-AF65-F5344CB8AC3E}">
        <p14:creationId xmlns:p14="http://schemas.microsoft.com/office/powerpoint/2010/main" val="174260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2CA0E-7130-D7BD-DCAF-5C9E79D6A121}"/>
              </a:ext>
            </a:extLst>
          </p:cNvPr>
          <p:cNvSpPr>
            <a:spLocks noGrp="1"/>
          </p:cNvSpPr>
          <p:nvPr>
            <p:ph type="title"/>
          </p:nvPr>
        </p:nvSpPr>
        <p:spPr>
          <a:xfrm>
            <a:off x="1155650" y="256403"/>
            <a:ext cx="9932691" cy="1165996"/>
          </a:xfrm>
        </p:spPr>
        <p:txBody>
          <a:bodyPr vert="horz" lIns="91440" tIns="45720" rIns="91440" bIns="45720" rtlCol="0" anchor="b">
            <a:normAutofit/>
          </a:bodyPr>
          <a:lstStyle/>
          <a:p>
            <a:pPr algn="ctr"/>
            <a:r>
              <a:rPr lang="en-US" sz="4800" b="1" dirty="0">
                <a:solidFill>
                  <a:srgbClr val="FFFFFF"/>
                </a:solidFill>
                <a:latin typeface="+mn-lt"/>
              </a:rPr>
              <a:t>Number of Fast-Food Shops </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C9E3CE-A81C-F26E-A560-173344448387}"/>
              </a:ext>
            </a:extLst>
          </p:cNvPr>
          <p:cNvPicPr>
            <a:picLocks noChangeAspect="1"/>
          </p:cNvPicPr>
          <p:nvPr/>
        </p:nvPicPr>
        <p:blipFill>
          <a:blip r:embed="rId3"/>
          <a:stretch>
            <a:fillRect/>
          </a:stretch>
        </p:blipFill>
        <p:spPr>
          <a:xfrm>
            <a:off x="600076" y="2133757"/>
            <a:ext cx="3022706" cy="2765776"/>
          </a:xfrm>
          <a:prstGeom prst="rect">
            <a:avLst/>
          </a:prstGeom>
        </p:spPr>
      </p:pic>
      <p:pic>
        <p:nvPicPr>
          <p:cNvPr id="5" name="Content Placeholder 4">
            <a:extLst>
              <a:ext uri="{FF2B5EF4-FFF2-40B4-BE49-F238E27FC236}">
                <a16:creationId xmlns:a16="http://schemas.microsoft.com/office/drawing/2014/main" id="{190C18C8-C38D-2673-5427-96CE7DBCA4FE}"/>
              </a:ext>
            </a:extLst>
          </p:cNvPr>
          <p:cNvPicPr>
            <a:picLocks noGrp="1" noChangeAspect="1"/>
          </p:cNvPicPr>
          <p:nvPr>
            <p:ph idx="1"/>
          </p:nvPr>
        </p:nvPicPr>
        <p:blipFill>
          <a:blip r:embed="rId4"/>
          <a:stretch>
            <a:fillRect/>
          </a:stretch>
        </p:blipFill>
        <p:spPr>
          <a:xfrm>
            <a:off x="7469024" y="2055448"/>
            <a:ext cx="3352670" cy="2967114"/>
          </a:xfrm>
          <a:prstGeom prst="rect">
            <a:avLst/>
          </a:prstGeom>
        </p:spPr>
      </p:pic>
      <p:pic>
        <p:nvPicPr>
          <p:cNvPr id="8" name="Picture 7">
            <a:extLst>
              <a:ext uri="{FF2B5EF4-FFF2-40B4-BE49-F238E27FC236}">
                <a16:creationId xmlns:a16="http://schemas.microsoft.com/office/drawing/2014/main" id="{8F6BA795-133B-890C-870A-9D8B314D2B39}"/>
              </a:ext>
            </a:extLst>
          </p:cNvPr>
          <p:cNvPicPr>
            <a:picLocks noChangeAspect="1"/>
          </p:cNvPicPr>
          <p:nvPr/>
        </p:nvPicPr>
        <p:blipFill>
          <a:blip r:embed="rId5"/>
          <a:stretch>
            <a:fillRect/>
          </a:stretch>
        </p:blipFill>
        <p:spPr>
          <a:xfrm>
            <a:off x="4101316" y="1938718"/>
            <a:ext cx="2953952" cy="2980564"/>
          </a:xfrm>
          <a:prstGeom prst="rect">
            <a:avLst/>
          </a:prstGeom>
        </p:spPr>
      </p:pic>
    </p:spTree>
    <p:extLst>
      <p:ext uri="{BB962C8B-B14F-4D97-AF65-F5344CB8AC3E}">
        <p14:creationId xmlns:p14="http://schemas.microsoft.com/office/powerpoint/2010/main" val="1737465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fferent coloured buildings">
            <a:extLst>
              <a:ext uri="{FF2B5EF4-FFF2-40B4-BE49-F238E27FC236}">
                <a16:creationId xmlns:a16="http://schemas.microsoft.com/office/drawing/2014/main" id="{2698A983-6234-7288-36BA-8131DC242F42}"/>
              </a:ext>
            </a:extLst>
          </p:cNvPr>
          <p:cNvPicPr>
            <a:picLocks noChangeAspect="1"/>
          </p:cNvPicPr>
          <p:nvPr/>
        </p:nvPicPr>
        <p:blipFill rotWithShape="1">
          <a:blip r:embed="rId2">
            <a:alphaModFix amt="50000"/>
          </a:blip>
          <a:srcRect t="6566" r="-1" b="9142"/>
          <a:stretch/>
        </p:blipFill>
        <p:spPr>
          <a:xfrm>
            <a:off x="20" y="10"/>
            <a:ext cx="12188930" cy="6857990"/>
          </a:xfrm>
          <a:prstGeom prst="rect">
            <a:avLst/>
          </a:prstGeom>
        </p:spPr>
      </p:pic>
      <p:sp>
        <p:nvSpPr>
          <p:cNvPr id="2" name="Title 1">
            <a:extLst>
              <a:ext uri="{FF2B5EF4-FFF2-40B4-BE49-F238E27FC236}">
                <a16:creationId xmlns:a16="http://schemas.microsoft.com/office/drawing/2014/main" id="{40E7F8F3-1414-E62E-3B58-0DE789D0E13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100" b="1" dirty="0">
                <a:solidFill>
                  <a:srgbClr val="FFFFFF"/>
                </a:solidFill>
                <a:latin typeface="+mn-lt"/>
              </a:rPr>
              <a:t>What are the most popular types of Properties for sale in London?</a:t>
            </a:r>
          </a:p>
        </p:txBody>
      </p:sp>
      <p:sp>
        <p:nvSpPr>
          <p:cNvPr id="2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5965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2F6E0-D97A-2480-EEB1-14ADDB433D98}"/>
              </a:ext>
            </a:extLst>
          </p:cNvPr>
          <p:cNvSpPr>
            <a:spLocks noGrp="1"/>
          </p:cNvSpPr>
          <p:nvPr>
            <p:ph type="title"/>
          </p:nvPr>
        </p:nvSpPr>
        <p:spPr>
          <a:xfrm>
            <a:off x="1009289" y="132578"/>
            <a:ext cx="9932691" cy="1165996"/>
          </a:xfrm>
        </p:spPr>
        <p:txBody>
          <a:bodyPr vert="horz" lIns="91440" tIns="45720" rIns="91440" bIns="45720" rtlCol="0" anchor="b">
            <a:normAutofit/>
          </a:bodyPr>
          <a:lstStyle/>
          <a:p>
            <a:pPr algn="ctr"/>
            <a:r>
              <a:rPr lang="en-US" sz="4800" b="1" dirty="0">
                <a:solidFill>
                  <a:srgbClr val="FFFFFF"/>
                </a:solidFill>
                <a:latin typeface="+mn-lt"/>
              </a:rPr>
              <a:t>Number of Bars  </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5722F8-3BCB-7B0E-F270-FC6360229BE2}"/>
              </a:ext>
            </a:extLst>
          </p:cNvPr>
          <p:cNvPicPr>
            <a:picLocks noChangeAspect="1"/>
          </p:cNvPicPr>
          <p:nvPr/>
        </p:nvPicPr>
        <p:blipFill>
          <a:blip r:embed="rId3"/>
          <a:stretch>
            <a:fillRect/>
          </a:stretch>
        </p:blipFill>
        <p:spPr>
          <a:xfrm>
            <a:off x="481587" y="1727200"/>
            <a:ext cx="3423841" cy="3149934"/>
          </a:xfrm>
          <a:prstGeom prst="rect">
            <a:avLst/>
          </a:prstGeom>
        </p:spPr>
      </p:pic>
      <p:pic>
        <p:nvPicPr>
          <p:cNvPr id="5" name="Content Placeholder 4">
            <a:extLst>
              <a:ext uri="{FF2B5EF4-FFF2-40B4-BE49-F238E27FC236}">
                <a16:creationId xmlns:a16="http://schemas.microsoft.com/office/drawing/2014/main" id="{073D3E45-ADE2-4B10-139C-E42DBF48FD16}"/>
              </a:ext>
            </a:extLst>
          </p:cNvPr>
          <p:cNvPicPr>
            <a:picLocks noGrp="1" noChangeAspect="1"/>
          </p:cNvPicPr>
          <p:nvPr>
            <p:ph idx="1"/>
          </p:nvPr>
        </p:nvPicPr>
        <p:blipFill>
          <a:blip r:embed="rId4"/>
          <a:stretch>
            <a:fillRect/>
          </a:stretch>
        </p:blipFill>
        <p:spPr>
          <a:xfrm>
            <a:off x="7783289" y="1675842"/>
            <a:ext cx="3423842" cy="3098577"/>
          </a:xfrm>
          <a:prstGeom prst="rect">
            <a:avLst/>
          </a:prstGeom>
        </p:spPr>
      </p:pic>
      <p:pic>
        <p:nvPicPr>
          <p:cNvPr id="8" name="Picture 7">
            <a:extLst>
              <a:ext uri="{FF2B5EF4-FFF2-40B4-BE49-F238E27FC236}">
                <a16:creationId xmlns:a16="http://schemas.microsoft.com/office/drawing/2014/main" id="{92E81774-FEFC-45B0-7D57-34E5F859C576}"/>
              </a:ext>
            </a:extLst>
          </p:cNvPr>
          <p:cNvPicPr>
            <a:picLocks noChangeAspect="1"/>
          </p:cNvPicPr>
          <p:nvPr/>
        </p:nvPicPr>
        <p:blipFill>
          <a:blip r:embed="rId5"/>
          <a:stretch>
            <a:fillRect/>
          </a:stretch>
        </p:blipFill>
        <p:spPr>
          <a:xfrm>
            <a:off x="4199980" y="1560414"/>
            <a:ext cx="3365416" cy="3316720"/>
          </a:xfrm>
          <a:prstGeom prst="rect">
            <a:avLst/>
          </a:prstGeom>
        </p:spPr>
      </p:pic>
    </p:spTree>
    <p:extLst>
      <p:ext uri="{BB962C8B-B14F-4D97-AF65-F5344CB8AC3E}">
        <p14:creationId xmlns:p14="http://schemas.microsoft.com/office/powerpoint/2010/main" val="374469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2C2746-5B1E-B613-02EF-F84E9C14C35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Number of Bars and Restaurants</a:t>
            </a:r>
          </a:p>
        </p:txBody>
      </p:sp>
      <p:pic>
        <p:nvPicPr>
          <p:cNvPr id="4" name="Content Placeholder 3">
            <a:extLst>
              <a:ext uri="{FF2B5EF4-FFF2-40B4-BE49-F238E27FC236}">
                <a16:creationId xmlns:a16="http://schemas.microsoft.com/office/drawing/2014/main" id="{BD434ED6-6325-F657-0BD5-EDB5B8BA1ECE}"/>
              </a:ext>
            </a:extLst>
          </p:cNvPr>
          <p:cNvPicPr>
            <a:picLocks noGrp="1" noChangeAspect="1"/>
          </p:cNvPicPr>
          <p:nvPr>
            <p:ph idx="1"/>
          </p:nvPr>
        </p:nvPicPr>
        <p:blipFill>
          <a:blip r:embed="rId2"/>
          <a:stretch>
            <a:fillRect/>
          </a:stretch>
        </p:blipFill>
        <p:spPr>
          <a:xfrm>
            <a:off x="3540869" y="1517067"/>
            <a:ext cx="7802928" cy="3823435"/>
          </a:xfrm>
          <a:prstGeom prst="rect">
            <a:avLst/>
          </a:prstGeom>
        </p:spPr>
      </p:pic>
    </p:spTree>
    <p:extLst>
      <p:ext uri="{BB962C8B-B14F-4D97-AF65-F5344CB8AC3E}">
        <p14:creationId xmlns:p14="http://schemas.microsoft.com/office/powerpoint/2010/main" val="371055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C7CA1-7091-0461-D2A9-713225618065}"/>
              </a:ext>
            </a:extLst>
          </p:cNvPr>
          <p:cNvSpPr>
            <a:spLocks noGrp="1"/>
          </p:cNvSpPr>
          <p:nvPr>
            <p:ph type="title"/>
          </p:nvPr>
        </p:nvSpPr>
        <p:spPr>
          <a:xfrm>
            <a:off x="1371599" y="339610"/>
            <a:ext cx="9895951" cy="1033669"/>
          </a:xfrm>
        </p:spPr>
        <p:txBody>
          <a:bodyPr>
            <a:normAutofit/>
          </a:bodyPr>
          <a:lstStyle/>
          <a:p>
            <a:r>
              <a:rPr lang="en-GB" sz="4000" b="1" dirty="0">
                <a:solidFill>
                  <a:srgbClr val="FFFFFF"/>
                </a:solidFill>
                <a:latin typeface="+mn-lt"/>
              </a:rPr>
              <a:t>Analysis and Conclusion</a:t>
            </a:r>
          </a:p>
        </p:txBody>
      </p:sp>
      <p:sp>
        <p:nvSpPr>
          <p:cNvPr id="3" name="Content Placeholder 2">
            <a:extLst>
              <a:ext uri="{FF2B5EF4-FFF2-40B4-BE49-F238E27FC236}">
                <a16:creationId xmlns:a16="http://schemas.microsoft.com/office/drawing/2014/main" id="{C3A5F801-2D7F-4FC3-08F8-69353DB3D923}"/>
              </a:ext>
            </a:extLst>
          </p:cNvPr>
          <p:cNvSpPr>
            <a:spLocks noGrp="1"/>
          </p:cNvSpPr>
          <p:nvPr>
            <p:ph idx="1"/>
          </p:nvPr>
        </p:nvSpPr>
        <p:spPr>
          <a:xfrm>
            <a:off x="590551" y="2028825"/>
            <a:ext cx="10505080" cy="3972730"/>
          </a:xfrm>
        </p:spPr>
        <p:txBody>
          <a:bodyPr anchor="ctr">
            <a:normAutofit/>
          </a:bodyPr>
          <a:lstStyle/>
          <a:p>
            <a:pPr marL="0" indent="0">
              <a:buNone/>
            </a:pPr>
            <a:r>
              <a:rPr lang="en-GB" sz="1800" dirty="0"/>
              <a:t>Flats and apartments are the most common type of property to lived in, and square footage is the factor that has the biggest impact on how much a property is worth.</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They are also </a:t>
            </a:r>
            <a:r>
              <a:rPr lang="en-GB" sz="1800" dirty="0">
                <a:effectLst/>
                <a:latin typeface="Calibri" panose="020F0502020204030204" pitchFamily="34" charset="0"/>
                <a:ea typeface="Calibri" panose="020F0502020204030204" pitchFamily="34" charset="0"/>
                <a:cs typeface="Times New Roman" panose="02020603050405020304" pitchFamily="18" charset="0"/>
              </a:rPr>
              <a:t>mostly sold at a lower price compared to other 'House Types', which may influence why it is the most sold property type in London.</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Central London has the highest population density compared to other 'London Postcodes.</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 highest house prices are in following areas: Kensington and Chelsea, Westminster, Camden Hammersmith &amp; Fulham, Richmond upon Thames, and Islington.</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Where the crimes were at the highest, these were tourist areas.</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House prices have increased almost 8 times the cost over the last 25 years</a:t>
            </a:r>
          </a:p>
        </p:txBody>
      </p:sp>
    </p:spTree>
    <p:extLst>
      <p:ext uri="{BB962C8B-B14F-4D97-AF65-F5344CB8AC3E}">
        <p14:creationId xmlns:p14="http://schemas.microsoft.com/office/powerpoint/2010/main" val="3903043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BF577FA-D265-9D15-E124-EEDAB3B6387B}"/>
              </a:ext>
            </a:extLst>
          </p:cNvPr>
          <p:cNvSpPr>
            <a:spLocks noGrp="1"/>
          </p:cNvSpPr>
          <p:nvPr>
            <p:ph type="title"/>
          </p:nvPr>
        </p:nvSpPr>
        <p:spPr>
          <a:xfrm>
            <a:off x="1069115" y="1187512"/>
            <a:ext cx="10053763" cy="1282880"/>
          </a:xfrm>
        </p:spPr>
        <p:txBody>
          <a:bodyPr vert="horz" lIns="91440" tIns="45720" rIns="91440" bIns="45720" rtlCol="0" anchor="b">
            <a:normAutofit/>
          </a:bodyPr>
          <a:lstStyle/>
          <a:p>
            <a:pPr algn="ctr"/>
            <a:r>
              <a:rPr lang="en-US" sz="4800" b="1" kern="1200" dirty="0">
                <a:solidFill>
                  <a:srgbClr val="FFFFFF"/>
                </a:solidFill>
                <a:latin typeface="+mn-lt"/>
                <a:ea typeface="+mj-ea"/>
                <a:cs typeface="+mj-cs"/>
              </a:rPr>
              <a:t>QUESTIONS?</a:t>
            </a:r>
          </a:p>
        </p:txBody>
      </p:sp>
    </p:spTree>
    <p:extLst>
      <p:ext uri="{BB962C8B-B14F-4D97-AF65-F5344CB8AC3E}">
        <p14:creationId xmlns:p14="http://schemas.microsoft.com/office/powerpoint/2010/main" val="3347336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B269233-A95E-648B-895B-2B15D75A41BE}"/>
              </a:ext>
            </a:extLst>
          </p:cNvPr>
          <p:cNvSpPr>
            <a:spLocks noGrp="1"/>
          </p:cNvSpPr>
          <p:nvPr>
            <p:ph type="title"/>
          </p:nvPr>
        </p:nvSpPr>
        <p:spPr>
          <a:xfrm>
            <a:off x="627993" y="769356"/>
            <a:ext cx="3504262" cy="5319285"/>
          </a:xfrm>
        </p:spPr>
        <p:txBody>
          <a:bodyPr>
            <a:normAutofit/>
          </a:bodyPr>
          <a:lstStyle/>
          <a:p>
            <a:r>
              <a:rPr lang="en-GB" sz="2800" b="1" dirty="0">
                <a:latin typeface="+mn-lt"/>
              </a:rPr>
              <a:t>In this heatmap, the main part to look at is the 'London Postcodes' and the 'price'. There isn't much of a correlation between these values as it is close to 0 indicating no correlation.</a:t>
            </a:r>
          </a:p>
        </p:txBody>
      </p:sp>
      <p:pic>
        <p:nvPicPr>
          <p:cNvPr id="11" name="Content Placeholder 10">
            <a:extLst>
              <a:ext uri="{FF2B5EF4-FFF2-40B4-BE49-F238E27FC236}">
                <a16:creationId xmlns:a16="http://schemas.microsoft.com/office/drawing/2014/main" id="{B53954C3-10F7-5385-67A3-6792FCF683C5}"/>
              </a:ext>
            </a:extLst>
          </p:cNvPr>
          <p:cNvPicPr>
            <a:picLocks noGrp="1" noChangeAspect="1"/>
          </p:cNvPicPr>
          <p:nvPr>
            <p:ph idx="1"/>
          </p:nvPr>
        </p:nvPicPr>
        <p:blipFill>
          <a:blip r:embed="rId2"/>
          <a:stretch>
            <a:fillRect/>
          </a:stretch>
        </p:blipFill>
        <p:spPr>
          <a:xfrm>
            <a:off x="4544475" y="215868"/>
            <a:ext cx="7442463" cy="6426263"/>
          </a:xfrm>
        </p:spPr>
      </p:pic>
    </p:spTree>
    <p:extLst>
      <p:ext uri="{BB962C8B-B14F-4D97-AF65-F5344CB8AC3E}">
        <p14:creationId xmlns:p14="http://schemas.microsoft.com/office/powerpoint/2010/main" val="116152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80C784-110D-4B06-88CC-598E9649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08C4E0-4DED-48FF-8CF1-AE38C6759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6378" y="361339"/>
            <a:ext cx="5420283" cy="60930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CD0D-4C2B-F8C7-1E61-22DF805F5C77}"/>
              </a:ext>
            </a:extLst>
          </p:cNvPr>
          <p:cNvSpPr>
            <a:spLocks noGrp="1"/>
          </p:cNvSpPr>
          <p:nvPr>
            <p:ph type="title"/>
          </p:nvPr>
        </p:nvSpPr>
        <p:spPr>
          <a:xfrm>
            <a:off x="430012" y="943156"/>
            <a:ext cx="4349150" cy="4919035"/>
          </a:xfrm>
        </p:spPr>
        <p:txBody>
          <a:bodyPr anchor="ctr">
            <a:noAutofit/>
          </a:bodyPr>
          <a:lstStyle/>
          <a:p>
            <a:r>
              <a:rPr lang="en-GB" sz="3200" b="1" dirty="0">
                <a:solidFill>
                  <a:schemeClr val="tx1">
                    <a:lumMod val="85000"/>
                    <a:lumOff val="15000"/>
                  </a:schemeClr>
                </a:solidFill>
                <a:latin typeface="+mn-lt"/>
              </a:rPr>
              <a:t>From this bar chart we can see that 'flat/apartments’ are the most sold property in London and the least is 'Mews'.</a:t>
            </a:r>
          </a:p>
        </p:txBody>
      </p:sp>
      <p:pic>
        <p:nvPicPr>
          <p:cNvPr id="5" name="Content Placeholder 4">
            <a:extLst>
              <a:ext uri="{FF2B5EF4-FFF2-40B4-BE49-F238E27FC236}">
                <a16:creationId xmlns:a16="http://schemas.microsoft.com/office/drawing/2014/main" id="{A918C7F2-2752-AFCF-A5FE-6F5EF2817922}"/>
              </a:ext>
            </a:extLst>
          </p:cNvPr>
          <p:cNvPicPr>
            <a:picLocks noGrp="1" noChangeAspect="1"/>
          </p:cNvPicPr>
          <p:nvPr>
            <p:ph idx="1"/>
          </p:nvPr>
        </p:nvPicPr>
        <p:blipFill>
          <a:blip r:embed="rId2"/>
          <a:stretch>
            <a:fillRect/>
          </a:stretch>
        </p:blipFill>
        <p:spPr>
          <a:xfrm>
            <a:off x="4782211" y="199435"/>
            <a:ext cx="7271402" cy="6495649"/>
          </a:xfrm>
        </p:spPr>
      </p:pic>
      <p:cxnSp>
        <p:nvCxnSpPr>
          <p:cNvPr id="19" name="Straight Connector 18">
            <a:extLst>
              <a:ext uri="{FF2B5EF4-FFF2-40B4-BE49-F238E27FC236}">
                <a16:creationId xmlns:a16="http://schemas.microsoft.com/office/drawing/2014/main" id="{AFE97524-2AF7-40D7-8909-4B15DF1FF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DF94E9-88AB-40DF-ABD9-A57240A32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712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5A3AE-F36B-472D-B5EE-68E0964C4207}"/>
              </a:ext>
            </a:extLst>
          </p:cNvPr>
          <p:cNvSpPr>
            <a:spLocks noGrp="1"/>
          </p:cNvSpPr>
          <p:nvPr>
            <p:ph type="title"/>
          </p:nvPr>
        </p:nvSpPr>
        <p:spPr>
          <a:xfrm>
            <a:off x="1371599" y="5510253"/>
            <a:ext cx="9895951" cy="1033669"/>
          </a:xfrm>
        </p:spPr>
        <p:txBody>
          <a:bodyPr>
            <a:normAutofit/>
          </a:bodyPr>
          <a:lstStyle/>
          <a:p>
            <a:pPr algn="ctr"/>
            <a:r>
              <a:rPr lang="en-GB" sz="4000" b="1" dirty="0">
                <a:solidFill>
                  <a:srgbClr val="FFFFFF"/>
                </a:solidFill>
              </a:rPr>
              <a:t>Houses sold per area</a:t>
            </a:r>
          </a:p>
        </p:txBody>
      </p:sp>
      <p:pic>
        <p:nvPicPr>
          <p:cNvPr id="13" name="Content Placeholder 12">
            <a:extLst>
              <a:ext uri="{FF2B5EF4-FFF2-40B4-BE49-F238E27FC236}">
                <a16:creationId xmlns:a16="http://schemas.microsoft.com/office/drawing/2014/main" id="{D46518A1-EA23-83DF-16DE-B513F63D4604}"/>
              </a:ext>
            </a:extLst>
          </p:cNvPr>
          <p:cNvPicPr>
            <a:picLocks noGrp="1" noChangeAspect="1"/>
          </p:cNvPicPr>
          <p:nvPr>
            <p:ph idx="1"/>
          </p:nvPr>
        </p:nvPicPr>
        <p:blipFill>
          <a:blip r:embed="rId3"/>
          <a:stretch>
            <a:fillRect/>
          </a:stretch>
        </p:blipFill>
        <p:spPr>
          <a:xfrm>
            <a:off x="1699568" y="110971"/>
            <a:ext cx="8786191" cy="5533018"/>
          </a:xfrm>
        </p:spPr>
      </p:pic>
    </p:spTree>
    <p:extLst>
      <p:ext uri="{BB962C8B-B14F-4D97-AF65-F5344CB8AC3E}">
        <p14:creationId xmlns:p14="http://schemas.microsoft.com/office/powerpoint/2010/main" val="133043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5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D7E117-BB27-7D41-1133-E480D8A692B6}"/>
              </a:ext>
            </a:extLst>
          </p:cNvPr>
          <p:cNvSpPr>
            <a:spLocks noGrp="1"/>
          </p:cNvSpPr>
          <p:nvPr>
            <p:ph type="title"/>
          </p:nvPr>
        </p:nvSpPr>
        <p:spPr>
          <a:xfrm>
            <a:off x="201098" y="2569387"/>
            <a:ext cx="3052293" cy="3531403"/>
          </a:xfrm>
        </p:spPr>
        <p:txBody>
          <a:bodyPr vert="horz" lIns="91440" tIns="45720" rIns="91440" bIns="45720" rtlCol="0" anchor="t">
            <a:normAutofit/>
          </a:bodyPr>
          <a:lstStyle/>
          <a:p>
            <a:pPr algn="r"/>
            <a:r>
              <a:rPr lang="en-US" sz="4000" b="1" dirty="0">
                <a:solidFill>
                  <a:srgbClr val="FFFFFF"/>
                </a:solidFill>
              </a:rPr>
              <a:t>Correlation between house types and other features</a:t>
            </a:r>
          </a:p>
        </p:txBody>
      </p:sp>
      <p:pic>
        <p:nvPicPr>
          <p:cNvPr id="15" name="Picture 14">
            <a:extLst>
              <a:ext uri="{FF2B5EF4-FFF2-40B4-BE49-F238E27FC236}">
                <a16:creationId xmlns:a16="http://schemas.microsoft.com/office/drawing/2014/main" id="{81B7BAFB-05EF-86F9-AA85-CC98731B3154}"/>
              </a:ext>
            </a:extLst>
          </p:cNvPr>
          <p:cNvPicPr>
            <a:picLocks noChangeAspect="1"/>
          </p:cNvPicPr>
          <p:nvPr/>
        </p:nvPicPr>
        <p:blipFill>
          <a:blip r:embed="rId3"/>
          <a:stretch>
            <a:fillRect/>
          </a:stretch>
        </p:blipFill>
        <p:spPr>
          <a:xfrm>
            <a:off x="4646060" y="404812"/>
            <a:ext cx="7010400" cy="6319097"/>
          </a:xfrm>
          <a:prstGeom prst="rect">
            <a:avLst/>
          </a:prstGeom>
        </p:spPr>
      </p:pic>
    </p:spTree>
    <p:extLst>
      <p:ext uri="{BB962C8B-B14F-4D97-AF65-F5344CB8AC3E}">
        <p14:creationId xmlns:p14="http://schemas.microsoft.com/office/powerpoint/2010/main" val="437332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78F531-F016-D0E2-7072-F051697193C0}"/>
              </a:ext>
            </a:extLst>
          </p:cNvPr>
          <p:cNvSpPr>
            <a:spLocks noGrp="1"/>
          </p:cNvSpPr>
          <p:nvPr>
            <p:ph type="title"/>
          </p:nvPr>
        </p:nvSpPr>
        <p:spPr>
          <a:xfrm>
            <a:off x="466202" y="1836340"/>
            <a:ext cx="2880828" cy="3071906"/>
          </a:xfrm>
        </p:spPr>
        <p:txBody>
          <a:bodyPr vert="horz" lIns="91440" tIns="45720" rIns="91440" bIns="45720" rtlCol="0" anchor="t">
            <a:normAutofit/>
          </a:bodyPr>
          <a:lstStyle/>
          <a:p>
            <a:r>
              <a:rPr lang="en-US" sz="3700" b="1" kern="1200" dirty="0">
                <a:solidFill>
                  <a:srgbClr val="FFFFFF"/>
                </a:solidFill>
                <a:latin typeface="+mj-lt"/>
                <a:ea typeface="+mj-ea"/>
                <a:cs typeface="+mj-cs"/>
              </a:rPr>
              <a:t>Correlation between London Postcodes and House Types</a:t>
            </a:r>
          </a:p>
        </p:txBody>
      </p:sp>
      <p:pic>
        <p:nvPicPr>
          <p:cNvPr id="14" name="Content Placeholder 13">
            <a:extLst>
              <a:ext uri="{FF2B5EF4-FFF2-40B4-BE49-F238E27FC236}">
                <a16:creationId xmlns:a16="http://schemas.microsoft.com/office/drawing/2014/main" id="{B1DB234C-9E3F-6726-F6BE-82E8C0F2A9C1}"/>
              </a:ext>
            </a:extLst>
          </p:cNvPr>
          <p:cNvPicPr>
            <a:picLocks noGrp="1" noChangeAspect="1"/>
          </p:cNvPicPr>
          <p:nvPr>
            <p:ph idx="1"/>
          </p:nvPr>
        </p:nvPicPr>
        <p:blipFill>
          <a:blip r:embed="rId3"/>
          <a:stretch>
            <a:fillRect/>
          </a:stretch>
        </p:blipFill>
        <p:spPr>
          <a:xfrm>
            <a:off x="4426846" y="301538"/>
            <a:ext cx="6926954" cy="6272742"/>
          </a:xfrm>
          <a:prstGeom prst="rect">
            <a:avLst/>
          </a:prstGeom>
        </p:spPr>
      </p:pic>
    </p:spTree>
    <p:extLst>
      <p:ext uri="{BB962C8B-B14F-4D97-AF65-F5344CB8AC3E}">
        <p14:creationId xmlns:p14="http://schemas.microsoft.com/office/powerpoint/2010/main" val="36705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pic>
        <p:nvPicPr>
          <p:cNvPr id="11" name="Picture 10">
            <a:extLst>
              <a:ext uri="{FF2B5EF4-FFF2-40B4-BE49-F238E27FC236}">
                <a16:creationId xmlns:a16="http://schemas.microsoft.com/office/drawing/2014/main" id="{1AFC9594-6148-1183-FE71-1C176DA93906}"/>
              </a:ext>
            </a:extLst>
          </p:cNvPr>
          <p:cNvPicPr>
            <a:picLocks noChangeAspect="1"/>
          </p:cNvPicPr>
          <p:nvPr/>
        </p:nvPicPr>
        <p:blipFill>
          <a:blip r:embed="rId3"/>
          <a:stretch>
            <a:fillRect/>
          </a:stretch>
        </p:blipFill>
        <p:spPr>
          <a:xfrm>
            <a:off x="4876800" y="39906"/>
            <a:ext cx="7337229" cy="6601689"/>
          </a:xfrm>
          <a:prstGeom prst="rect">
            <a:avLst/>
          </a:prstGeom>
        </p:spPr>
      </p:pic>
      <p:sp>
        <p:nvSpPr>
          <p:cNvPr id="13" name="Content Placeholder 12">
            <a:extLst>
              <a:ext uri="{FF2B5EF4-FFF2-40B4-BE49-F238E27FC236}">
                <a16:creationId xmlns:a16="http://schemas.microsoft.com/office/drawing/2014/main" id="{488C86DF-6601-E53F-5615-F4F8D6C3879F}"/>
              </a:ext>
            </a:extLst>
          </p:cNvPr>
          <p:cNvSpPr>
            <a:spLocks noGrp="1"/>
          </p:cNvSpPr>
          <p:nvPr>
            <p:ph idx="1"/>
          </p:nvPr>
        </p:nvSpPr>
        <p:spPr>
          <a:xfrm>
            <a:off x="414831" y="2609193"/>
            <a:ext cx="3723290" cy="5696607"/>
          </a:xfrm>
        </p:spPr>
        <p:txBody>
          <a:bodyPr>
            <a:normAutofit/>
          </a:bodyPr>
          <a:lstStyle/>
          <a:p>
            <a:pPr marL="0" indent="0" algn="ctr">
              <a:buNone/>
            </a:pPr>
            <a:r>
              <a:rPr lang="en-GB" sz="4000" b="1" dirty="0">
                <a:solidFill>
                  <a:schemeClr val="accent2">
                    <a:lumMod val="75000"/>
                  </a:schemeClr>
                </a:solidFill>
              </a:rPr>
              <a:t>House Types and Prices</a:t>
            </a:r>
          </a:p>
        </p:txBody>
      </p:sp>
    </p:spTree>
    <p:extLst>
      <p:ext uri="{BB962C8B-B14F-4D97-AF65-F5344CB8AC3E}">
        <p14:creationId xmlns:p14="http://schemas.microsoft.com/office/powerpoint/2010/main" val="275607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0056048-9D62-92EC-17E0-3165975869E2}"/>
              </a:ext>
            </a:extLst>
          </p:cNvPr>
          <p:cNvSpPr>
            <a:spLocks noGrp="1"/>
          </p:cNvSpPr>
          <p:nvPr>
            <p:ph type="title"/>
          </p:nvPr>
        </p:nvSpPr>
        <p:spPr>
          <a:xfrm>
            <a:off x="838200" y="713312"/>
            <a:ext cx="2987566" cy="5431376"/>
          </a:xfrm>
        </p:spPr>
        <p:txBody>
          <a:bodyPr>
            <a:noAutofit/>
          </a:bodyPr>
          <a:lstStyle/>
          <a:p>
            <a:pPr algn="ctr"/>
            <a:r>
              <a:rPr lang="en-GB" sz="4000" b="1" dirty="0">
                <a:solidFill>
                  <a:srgbClr val="00B050"/>
                </a:solidFill>
                <a:latin typeface="+mn-lt"/>
              </a:rPr>
              <a:t>House Types and Prices by London Postcodes</a:t>
            </a:r>
          </a:p>
        </p:txBody>
      </p:sp>
      <p:pic>
        <p:nvPicPr>
          <p:cNvPr id="5" name="Content Placeholder 4">
            <a:extLst>
              <a:ext uri="{FF2B5EF4-FFF2-40B4-BE49-F238E27FC236}">
                <a16:creationId xmlns:a16="http://schemas.microsoft.com/office/drawing/2014/main" id="{051A57A8-CDC2-D703-F09D-19B6228DCF88}"/>
              </a:ext>
            </a:extLst>
          </p:cNvPr>
          <p:cNvPicPr>
            <a:picLocks noGrp="1" noChangeAspect="1"/>
          </p:cNvPicPr>
          <p:nvPr>
            <p:ph idx="1"/>
          </p:nvPr>
        </p:nvPicPr>
        <p:blipFill>
          <a:blip r:embed="rId3"/>
          <a:stretch>
            <a:fillRect/>
          </a:stretch>
        </p:blipFill>
        <p:spPr>
          <a:xfrm>
            <a:off x="4860063" y="92417"/>
            <a:ext cx="7037630" cy="6673166"/>
          </a:xfrm>
        </p:spPr>
      </p:pic>
    </p:spTree>
    <p:extLst>
      <p:ext uri="{BB962C8B-B14F-4D97-AF65-F5344CB8AC3E}">
        <p14:creationId xmlns:p14="http://schemas.microsoft.com/office/powerpoint/2010/main" val="14944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578888" y="1827216"/>
            <a:ext cx="2880828" cy="3071906"/>
          </a:xfrm>
        </p:spPr>
        <p:txBody>
          <a:bodyPr vert="horz" lIns="91440" tIns="45720" rIns="91440" bIns="45720" rtlCol="0" anchor="t">
            <a:normAutofit fontScale="90000"/>
          </a:bodyPr>
          <a:lstStyle/>
          <a:p>
            <a:r>
              <a:rPr lang="en-US" sz="3400" b="1" kern="1200" dirty="0">
                <a:solidFill>
                  <a:srgbClr val="FFFFFF"/>
                </a:solidFill>
                <a:latin typeface="+mn-lt"/>
                <a:ea typeface="+mj-ea"/>
                <a:cs typeface="+mj-cs"/>
              </a:rPr>
              <a:t>What is the correlation between house prices and </a:t>
            </a:r>
            <a:r>
              <a:rPr lang="en-US" sz="3400" b="1" dirty="0">
                <a:solidFill>
                  <a:srgbClr val="FFFFFF"/>
                </a:solidFill>
                <a:latin typeface="+mn-lt"/>
              </a:rPr>
              <a:t>average</a:t>
            </a:r>
            <a:r>
              <a:rPr lang="en-US" sz="3400" b="1" kern="1200" dirty="0">
                <a:solidFill>
                  <a:srgbClr val="FFFFFF"/>
                </a:solidFill>
                <a:latin typeface="+mn-lt"/>
                <a:ea typeface="+mj-ea"/>
                <a:cs typeface="+mj-cs"/>
              </a:rPr>
              <a:t> salary in London? Which areas have a higher salary?</a:t>
            </a:r>
          </a:p>
        </p:txBody>
      </p:sp>
      <p:pic>
        <p:nvPicPr>
          <p:cNvPr id="14" name="Picture 13" descr="Graph on document with pen">
            <a:extLst>
              <a:ext uri="{FF2B5EF4-FFF2-40B4-BE49-F238E27FC236}">
                <a16:creationId xmlns:a16="http://schemas.microsoft.com/office/drawing/2014/main" id="{5B297FC2-851B-5B3A-2AAA-999B727BCF30}"/>
              </a:ext>
            </a:extLst>
          </p:cNvPr>
          <p:cNvPicPr>
            <a:picLocks noChangeAspect="1"/>
          </p:cNvPicPr>
          <p:nvPr/>
        </p:nvPicPr>
        <p:blipFill rotWithShape="1">
          <a:blip r:embed="rId2"/>
          <a:srcRect t="1510" b="14220"/>
          <a:stretch/>
        </p:blipFill>
        <p:spPr>
          <a:xfrm>
            <a:off x="4502428" y="1396750"/>
            <a:ext cx="7225748" cy="4064500"/>
          </a:xfrm>
          <a:prstGeom prst="rect">
            <a:avLst/>
          </a:prstGeom>
        </p:spPr>
      </p:pic>
    </p:spTree>
    <p:extLst>
      <p:ext uri="{BB962C8B-B14F-4D97-AF65-F5344CB8AC3E}">
        <p14:creationId xmlns:p14="http://schemas.microsoft.com/office/powerpoint/2010/main" val="2379691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1796D62-E6C9-5580-1A6F-A567F3B400CA}"/>
              </a:ext>
            </a:extLst>
          </p:cNvPr>
          <p:cNvSpPr>
            <a:spLocks noGrp="1"/>
          </p:cNvSpPr>
          <p:nvPr>
            <p:ph type="title"/>
          </p:nvPr>
        </p:nvSpPr>
        <p:spPr>
          <a:xfrm>
            <a:off x="578888" y="1709692"/>
            <a:ext cx="2880828" cy="3071906"/>
          </a:xfrm>
        </p:spPr>
        <p:txBody>
          <a:bodyPr vert="horz" lIns="91440" tIns="45720" rIns="91440" bIns="45720" rtlCol="0" anchor="t">
            <a:normAutofit/>
          </a:bodyPr>
          <a:lstStyle/>
          <a:p>
            <a:r>
              <a:rPr lang="en-US" sz="4000" b="1" kern="1200" dirty="0">
                <a:solidFill>
                  <a:srgbClr val="FFFFFF"/>
                </a:solidFill>
                <a:latin typeface="+mn-lt"/>
                <a:ea typeface="+mj-ea"/>
                <a:cs typeface="+mj-cs"/>
              </a:rPr>
              <a:t>Average Salary vs. Average House Price</a:t>
            </a:r>
          </a:p>
        </p:txBody>
      </p:sp>
      <p:pic>
        <p:nvPicPr>
          <p:cNvPr id="4" name="Content Placeholder 3">
            <a:extLst>
              <a:ext uri="{FF2B5EF4-FFF2-40B4-BE49-F238E27FC236}">
                <a16:creationId xmlns:a16="http://schemas.microsoft.com/office/drawing/2014/main" id="{BAE8FD21-AD33-74A9-7D83-12B40FF878E5}"/>
              </a:ext>
            </a:extLst>
          </p:cNvPr>
          <p:cNvPicPr>
            <a:picLocks noGrp="1" noChangeAspect="1"/>
          </p:cNvPicPr>
          <p:nvPr>
            <p:ph idx="1"/>
          </p:nvPr>
        </p:nvPicPr>
        <p:blipFill>
          <a:blip r:embed="rId2"/>
          <a:stretch>
            <a:fillRect/>
          </a:stretch>
        </p:blipFill>
        <p:spPr>
          <a:xfrm>
            <a:off x="4525251" y="467208"/>
            <a:ext cx="7180101" cy="5923584"/>
          </a:xfrm>
          <a:prstGeom prst="rect">
            <a:avLst/>
          </a:prstGeom>
        </p:spPr>
      </p:pic>
    </p:spTree>
    <p:extLst>
      <p:ext uri="{BB962C8B-B14F-4D97-AF65-F5344CB8AC3E}">
        <p14:creationId xmlns:p14="http://schemas.microsoft.com/office/powerpoint/2010/main" val="17511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0D479-EAC1-322E-5D59-F489C22596BF}"/>
              </a:ext>
            </a:extLst>
          </p:cNvPr>
          <p:cNvSpPr>
            <a:spLocks noGrp="1"/>
          </p:cNvSpPr>
          <p:nvPr>
            <p:ph type="title"/>
          </p:nvPr>
        </p:nvSpPr>
        <p:spPr>
          <a:xfrm>
            <a:off x="641097" y="1978395"/>
            <a:ext cx="2845053" cy="1898280"/>
          </a:xfrm>
        </p:spPr>
        <p:txBody>
          <a:bodyPr anchor="b">
            <a:normAutofit/>
          </a:bodyPr>
          <a:lstStyle/>
          <a:p>
            <a:r>
              <a:rPr lang="en-GB" sz="4000" b="1" i="0" dirty="0">
                <a:solidFill>
                  <a:srgbClr val="0070C0"/>
                </a:solidFill>
                <a:effectLst/>
                <a:latin typeface="+mn-lt"/>
              </a:rPr>
              <a:t>Area vs</a:t>
            </a:r>
            <a:r>
              <a:rPr lang="en-GB" sz="2000" b="1" i="0" dirty="0">
                <a:solidFill>
                  <a:srgbClr val="0070C0"/>
                </a:solidFill>
                <a:effectLst/>
                <a:latin typeface="+mn-lt"/>
              </a:rPr>
              <a:t>.</a:t>
            </a:r>
            <a:r>
              <a:rPr lang="en-GB" sz="4000" b="1" i="0" dirty="0">
                <a:solidFill>
                  <a:srgbClr val="0070C0"/>
                </a:solidFill>
                <a:effectLst/>
                <a:latin typeface="+mn-lt"/>
              </a:rPr>
              <a:t> Average Salary</a:t>
            </a:r>
            <a:endParaRPr lang="en-GB" sz="4000" b="1" dirty="0">
              <a:solidFill>
                <a:srgbClr val="0070C0"/>
              </a:solidFill>
              <a:latin typeface="+mn-lt"/>
            </a:endParaRPr>
          </a:p>
        </p:txBody>
      </p:sp>
      <p:sp>
        <p:nvSpPr>
          <p:cNvPr id="20"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D8A3186B-04BA-4B4B-677A-CBD5C0342EA7}"/>
              </a:ext>
            </a:extLst>
          </p:cNvPr>
          <p:cNvPicPr>
            <a:picLocks noChangeAspect="1"/>
          </p:cNvPicPr>
          <p:nvPr/>
        </p:nvPicPr>
        <p:blipFill>
          <a:blip r:embed="rId2"/>
          <a:stretch>
            <a:fillRect/>
          </a:stretch>
        </p:blipFill>
        <p:spPr>
          <a:xfrm>
            <a:off x="3371850" y="671092"/>
            <a:ext cx="6884047" cy="5610497"/>
          </a:xfrm>
          <a:prstGeom prst="rect">
            <a:avLst/>
          </a:prstGeom>
        </p:spPr>
      </p:pic>
    </p:spTree>
    <p:extLst>
      <p:ext uri="{BB962C8B-B14F-4D97-AF65-F5344CB8AC3E}">
        <p14:creationId xmlns:p14="http://schemas.microsoft.com/office/powerpoint/2010/main" val="2036496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2602</TotalTime>
  <Words>1050</Words>
  <Application>Microsoft Office PowerPoint</Application>
  <PresentationFormat>Widescreen</PresentationFormat>
  <Paragraphs>63</Paragraphs>
  <Slides>26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Analysis of Property Prices In the different Boroughs In London and other influences on the property price.</vt:lpstr>
      <vt:lpstr>What are the most popular types of Properties for sale in London?</vt:lpstr>
      <vt:lpstr>Correlation between house types and other features</vt:lpstr>
      <vt:lpstr>Correlation between London Postcodes and House Types</vt:lpstr>
      <vt:lpstr>PowerPoint Presentation</vt:lpstr>
      <vt:lpstr>House Types and Prices by London Postcodes</vt:lpstr>
      <vt:lpstr>What is the correlation between house prices and average salary in London? Which areas have a higher salary?</vt:lpstr>
      <vt:lpstr>Average Salary vs. Average House Price</vt:lpstr>
      <vt:lpstr>Area vs. Average Salary</vt:lpstr>
      <vt:lpstr>Average Salary in London in 2018</vt:lpstr>
      <vt:lpstr>How do property prices in London compare with other major cities in the UK over the last 25 years?</vt:lpstr>
      <vt:lpstr>PowerPoint Presentation</vt:lpstr>
      <vt:lpstr>PowerPoint Presentation</vt:lpstr>
      <vt:lpstr>What is the correlation between house prices and crime statistics?</vt:lpstr>
      <vt:lpstr>Average House Price per area</vt:lpstr>
      <vt:lpstr>Number of Crimes per area</vt:lpstr>
      <vt:lpstr>PowerPoint Presentation</vt:lpstr>
      <vt:lpstr>Fried Chicken vs. Espresso Martini?</vt:lpstr>
      <vt:lpstr>Number of Fast-Food Shops </vt:lpstr>
      <vt:lpstr>Number of Bars  </vt:lpstr>
      <vt:lpstr>Number of Bars and Restaurants</vt:lpstr>
      <vt:lpstr>Analysis and Conclusion</vt:lpstr>
      <vt:lpstr>QUESTIONS?</vt:lpstr>
      <vt:lpstr>In this heatmap, the main part to look at is the 'London Postcodes' and the 'price'. There isn't much of a correlation between these values as it is close to 0 indicating no correlation.</vt:lpstr>
      <vt:lpstr>From this bar chart we can see that 'flat/apartments’ are the most sold property in London and the least is 'Mews'.</vt:lpstr>
      <vt:lpstr>Houses sold per area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prices in London</dc:title>
  <dc:creator>Praveen Seniaray</dc:creator>
  <cp:lastModifiedBy>Praveen Seniaray</cp:lastModifiedBy>
  <cp:revision>3</cp:revision>
  <dcterms:created xsi:type="dcterms:W3CDTF">2023-03-14T19:31:25Z</dcterms:created>
  <dcterms:modified xsi:type="dcterms:W3CDTF">2023-03-16T19:25:05Z</dcterms:modified>
</cp:coreProperties>
</file>